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59" r:id="rId13"/>
    <p:sldId id="269" r:id="rId14"/>
    <p:sldId id="270" r:id="rId15"/>
    <p:sldId id="271" r:id="rId16"/>
    <p:sldId id="272" r:id="rId17"/>
    <p:sldId id="278" r:id="rId18"/>
    <p:sldId id="279" r:id="rId19"/>
    <p:sldId id="273" r:id="rId20"/>
    <p:sldId id="27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7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4C71EC6-210F-42DE-9C53-41977AD35B3D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163A1-2994-4B62-A388-EEB906676CE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36538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196753"/>
            <a:ext cx="8640960" cy="240369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Русский язык как один из государственных языков Республики Беларусь.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Русский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язык в международном общении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r"/>
            <a:r>
              <a:rPr lang="ru-RU" b="1" dirty="0"/>
              <a:t>10 класс урок </a:t>
            </a:r>
            <a:r>
              <a:rPr lang="ru-RU" b="1" dirty="0" smtClean="0"/>
              <a:t>4</a:t>
            </a:r>
          </a:p>
          <a:p>
            <a:pPr algn="r"/>
            <a:r>
              <a:rPr lang="ru-RU" b="1" dirty="0" smtClean="0"/>
              <a:t> </a:t>
            </a:r>
            <a:r>
              <a:rPr lang="ru-RU" b="1" dirty="0"/>
              <a:t>(повышенный уровень)</a:t>
            </a:r>
            <a:endParaRPr lang="ru-RU" dirty="0"/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8823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ru-RU" dirty="0"/>
              <a:t>	</a:t>
            </a:r>
            <a:r>
              <a:rPr lang="ru-RU" sz="5400" dirty="0"/>
              <a:t>	УМЕСТНОЙ называется речь, отвечающая целям и задачам общения.</a:t>
            </a:r>
          </a:p>
        </p:txBody>
      </p:sp>
    </p:spTree>
    <p:extLst>
      <p:ext uri="{BB962C8B-B14F-4D97-AF65-F5344CB8AC3E}">
        <p14:creationId xmlns:p14="http://schemas.microsoft.com/office/powerpoint/2010/main" val="1928028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ru-RU" dirty="0"/>
              <a:t>	</a:t>
            </a:r>
            <a:r>
              <a:rPr lang="ru-RU" sz="4400" dirty="0"/>
              <a:t>	ВЫРАЗИТЕЛЬНОЙ считается речь, которая своим построением и отбором языковых средств привлекает и поддерживает внимание и интерес слушателя или читателя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4258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Где в поэтических строчках допущена неточность?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 первый ландыш! Из-под снега</a:t>
            </a:r>
          </a:p>
          <a:p>
            <a:pPr marL="0" indent="0" algn="just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Ты просишь солнечных лучей;</a:t>
            </a:r>
          </a:p>
          <a:p>
            <a:pPr marL="0" indent="0" algn="just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Какая девственная нега</a:t>
            </a:r>
          </a:p>
          <a:p>
            <a:pPr marL="0" indent="0" algn="just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 душистой чистоте твоей! </a:t>
            </a:r>
          </a:p>
          <a:p>
            <a:pPr marL="0" indent="0" algn="just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						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А.Фет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304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Где в поэтических строчках допущена </a:t>
            </a:r>
            <a:r>
              <a:rPr lang="ru-RU" b="1" dirty="0" smtClean="0"/>
              <a:t>неточность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Тёплая вода,</a:t>
            </a:r>
          </a:p>
          <a:p>
            <a:pPr marL="0" indent="0" algn="just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Золотой песок.</a:t>
            </a:r>
          </a:p>
          <a:p>
            <a:pPr marL="0" indent="0" algn="just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 северу лицом,</a:t>
            </a:r>
          </a:p>
          <a:p>
            <a:pPr marL="0" indent="0" algn="just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Сердцем на восток.</a:t>
            </a:r>
          </a:p>
          <a:p>
            <a:pPr marL="0" indent="0" algn="just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		(Из песни)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7297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Какие причины привели к </a:t>
            </a:r>
            <a:r>
              <a:rPr lang="ru-RU" b="1" dirty="0" smtClean="0"/>
              <a:t>неясности</a:t>
            </a:r>
            <a:r>
              <a:rPr lang="ru-RU" dirty="0" smtClean="0"/>
              <a:t> высказываний?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Оценка учителя нуждается в утверждении педсовета.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Мы обуем всю страну (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рекл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Были подробно описаны отличия мужчин и женщин.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Предлагается крем для обуви и для кожи лица: постоянным покупателям скидки!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Книги наших авторов начали вытеснять книги зарубежных.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000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 нарушенная </a:t>
            </a:r>
            <a:r>
              <a:rPr lang="ru-RU" b="1" dirty="0" smtClean="0"/>
              <a:t>логика</a:t>
            </a:r>
            <a:r>
              <a:rPr lang="ru-RU" dirty="0" smtClean="0"/>
              <a:t> ожидания превратила задачу в загадку?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«Книга рекордов Гиннеса» считает эту загадку древнейшей математической задачей.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 дороге на Дижон</a:t>
            </a:r>
          </a:p>
          <a:p>
            <a:pPr marL="0" indent="0"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Встретил я мужа и семь его жен.</a:t>
            </a:r>
          </a:p>
          <a:p>
            <a:pPr marL="0" indent="0"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 каждой жены по семь тюков,</a:t>
            </a:r>
          </a:p>
          <a:p>
            <a:pPr marL="0" indent="0"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каждом тюке по семь котов.</a:t>
            </a:r>
          </a:p>
          <a:p>
            <a:pPr marL="0" indent="0"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Сколько котов, тюков и жён</a:t>
            </a:r>
          </a:p>
          <a:p>
            <a:pPr marL="0" indent="0"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Мирно двигались в Дижон?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322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Прокомментируйте </a:t>
            </a:r>
            <a:r>
              <a:rPr lang="ru-RU" b="1" dirty="0" smtClean="0"/>
              <a:t>уместность</a:t>
            </a:r>
            <a:r>
              <a:rPr lang="ru-RU" dirty="0" smtClean="0"/>
              <a:t> объявления в маршрутке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При аварии количество трупов должно соответствовать количеству пассажиров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985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62088" cy="1143000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Какие книги скрываются за этими своеобразными названиями? Кто их автор?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149552"/>
          </a:xfrm>
        </p:spPr>
        <p:txBody>
          <a:bodyPr/>
          <a:lstStyle/>
          <a:p>
            <a:pPr marL="82296" indent="0" algn="just">
              <a:buNone/>
            </a:pP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Ботану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колбасень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marL="82296" indent="0" algn="just">
              <a:buNone/>
            </a:pP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Кипиш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во время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шизы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Тинейджер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Беспрайсовые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пиплы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 Опущенные и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лоханутые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Малявы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крезанутого.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57933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Какие книги скрываются за этими своеобразными названиями? Кто их </a:t>
            </a: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втор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Предки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бэбиса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Хаза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паханов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Прикольчик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Ништяк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Что такое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безмазняк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что такое в мазу.</a:t>
            </a:r>
          </a:p>
          <a:p>
            <a:pPr marL="82296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Кенты в доску 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отбашлимся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Звездуны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фанаты.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13964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Благодаря чему становятся </a:t>
            </a:r>
            <a:r>
              <a:rPr lang="ru-RU" b="1" dirty="0" smtClean="0"/>
              <a:t>выразительными</a:t>
            </a:r>
            <a:r>
              <a:rPr lang="ru-RU" dirty="0" smtClean="0"/>
              <a:t> высказывания Никиты Богословского?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Выдающаяся певица. Вернее, выдающаяся продюсерами за таковую.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Геомагнитная обстановка была возмущена. Тем, что её неправильно предсказали.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Хирургия бывает сердечной, а бывает бессердечной.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 него был дровяной склад лица.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Помогу избавиться от грибков! Позовите в гости на шампиньоны!</a:t>
            </a:r>
          </a:p>
          <a:p>
            <a:pPr marL="514350" indent="-514350" algn="just">
              <a:buFont typeface="+mj-lt"/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069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Клуб мировых языков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русский</a:t>
            </a:r>
          </a:p>
          <a:p>
            <a:pPr marL="0" indent="0"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английский</a:t>
            </a:r>
          </a:p>
          <a:p>
            <a:pPr marL="0" indent="0"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французский</a:t>
            </a:r>
          </a:p>
          <a:p>
            <a:pPr marL="0" indent="0"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арабский</a:t>
            </a:r>
          </a:p>
          <a:p>
            <a:pPr marL="0" indent="0"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китайский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(диалект мандарин) </a:t>
            </a:r>
          </a:p>
          <a:p>
            <a:pPr marL="0" indent="0"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испанский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5243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12687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Какие особенности языка делового текста пародируются в рассказе В. Ардова «Суконный язык»?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219200"/>
            <a:ext cx="8784976" cy="537815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Лица, ходящие по траве, вырастающей за отделяющей решеткой, ломающейся и вырывающейся гражданами, а также толкающиеся,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приставающие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к гуляющим, бросающие в пользующихся произрастающими растениями, подставляющие ноги посещающим, плюющие на проходящих и сидящих, пугающие имеющихся детей, ездящие на велосипедах, водящие животных, загрязняющих и кусающихся, вырывающие цветы и засоряющие, являются штрафующимися.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613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Условия признания языка мировым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219200"/>
            <a:ext cx="8784976" cy="530614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1) чем больше людей считает язык родным, тем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лучше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 среди тех, для кого этот язык не является родным, должно быть большое количество людей, владеющих им как иностранным или как вторым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языком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 на этом языке должны говорить во многих странах, на нескольких континентах и в разных культурных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кругах,</a:t>
            </a:r>
          </a:p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  язык должен официально изучаться как иностранный во многих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странах,</a:t>
            </a:r>
          </a:p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 использование как официального языка в международных организациях, на международных конференциях и в крупных международных фирмах. </a:t>
            </a:r>
          </a:p>
        </p:txBody>
      </p:sp>
    </p:spTree>
    <p:extLst>
      <p:ext uri="{BB962C8B-B14F-4D97-AF65-F5344CB8AC3E}">
        <p14:creationId xmlns:p14="http://schemas.microsoft.com/office/powerpoint/2010/main" val="1843904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Типы языковых норм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Коммуникативные качества речи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0309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82" name="Group 74"/>
          <p:cNvGraphicFramePr>
            <a:graphicFrameLocks noGrp="1"/>
          </p:cNvGraphicFramePr>
          <p:nvPr>
            <p:ph/>
          </p:nvPr>
        </p:nvGraphicFramePr>
        <p:xfrm>
          <a:off x="609600" y="0"/>
          <a:ext cx="7696200" cy="5672139"/>
        </p:xfrm>
        <a:graphic>
          <a:graphicData uri="http://schemas.openxmlformats.org/drawingml/2006/table">
            <a:tbl>
              <a:tblPr/>
              <a:tblGrid>
                <a:gridCol w="1539875"/>
                <a:gridCol w="1050925"/>
                <a:gridCol w="2027238"/>
                <a:gridCol w="1538287"/>
                <a:gridCol w="1539875"/>
              </a:tblGrid>
              <a:tr h="14160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Речь хорошая: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точность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выразительность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чистота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логичность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богатство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уместность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918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Речь правильная</a:t>
                      </a: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 соблюдаются </a:t>
                      </a:r>
                      <a:r>
                        <a:rPr kumimoji="0" lang="ru-RU" sz="26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нормы</a:t>
                      </a: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литературного языка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93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орфоэпическая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грамматическая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лексическая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стилистическая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орфографическая и пунктуационная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380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ru-RU" dirty="0"/>
              <a:t>		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БОГАТОЙ считается речь человека, который </a:t>
            </a:r>
          </a:p>
          <a:p>
            <a:pPr algn="just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обладает обширным словарным запасом,</a:t>
            </a:r>
          </a:p>
          <a:p>
            <a:pPr algn="just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владеет всем разнообразием синтаксических конструкций,</a:t>
            </a:r>
          </a:p>
          <a:p>
            <a:pPr algn="just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 устной речи умело использует возможности интонации.</a:t>
            </a:r>
          </a:p>
        </p:txBody>
      </p:sp>
    </p:spTree>
    <p:extLst>
      <p:ext uri="{BB962C8B-B14F-4D97-AF65-F5344CB8AC3E}">
        <p14:creationId xmlns:p14="http://schemas.microsoft.com/office/powerpoint/2010/main" val="2213371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ru-RU" dirty="0"/>
              <a:t>		</a:t>
            </a:r>
            <a:r>
              <a:rPr lang="ru-RU" sz="4800" dirty="0"/>
              <a:t>ТОЧНОЙ называется речь, в которой мысли и чувства говорящего или пишущего переданы ясно и полно.</a:t>
            </a:r>
          </a:p>
        </p:txBody>
      </p:sp>
    </p:spTree>
    <p:extLst>
      <p:ext uri="{BB962C8B-B14F-4D97-AF65-F5344CB8AC3E}">
        <p14:creationId xmlns:p14="http://schemas.microsoft.com/office/powerpoint/2010/main" val="1645482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ru-RU" dirty="0"/>
              <a:t>	</a:t>
            </a:r>
            <a:r>
              <a:rPr lang="ru-RU" sz="4800" dirty="0"/>
              <a:t>	ЛОГИЧНОЙ считается речь, в которой ясно и правильно выражается связь слов в предложении и связь отдельных высказываний в тексте.</a:t>
            </a:r>
          </a:p>
        </p:txBody>
      </p:sp>
    </p:spTree>
    <p:extLst>
      <p:ext uri="{BB962C8B-B14F-4D97-AF65-F5344CB8AC3E}">
        <p14:creationId xmlns:p14="http://schemas.microsoft.com/office/powerpoint/2010/main" val="4131965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2600" dirty="0"/>
              <a:t>	</a:t>
            </a:r>
            <a:r>
              <a:rPr lang="ru-RU" sz="4400" dirty="0"/>
              <a:t>	ЧИСТОЙ считается речь, свободная от </a:t>
            </a:r>
            <a:r>
              <a:rPr lang="ru-RU" sz="4400" dirty="0" smtClean="0"/>
              <a:t>слов-паразитов </a:t>
            </a:r>
            <a:r>
              <a:rPr lang="ru-RU" sz="4400" dirty="0"/>
              <a:t>(типа «ну, значит, это…»), жаргонных, диалектных, просторечных слов, а также слов, оскорбляющих нравственность</a:t>
            </a:r>
            <a:r>
              <a:rPr lang="ru-RU" sz="2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281820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59</TotalTime>
  <Words>306</Words>
  <Application>Microsoft Office PowerPoint</Application>
  <PresentationFormat>Экран (4:3)</PresentationFormat>
  <Paragraphs>88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Начальная</vt:lpstr>
      <vt:lpstr>Русский язык как один из государственных языков Республики Беларусь.  Русский язык в международном общении</vt:lpstr>
      <vt:lpstr>Клуб мировых языков</vt:lpstr>
      <vt:lpstr>Условия признания языка мировым</vt:lpstr>
      <vt:lpstr>Типы языковых норм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Где в поэтических строчках допущена неточность?</vt:lpstr>
      <vt:lpstr>Где в поэтических строчках допущена неточность?</vt:lpstr>
      <vt:lpstr>Какие причины привели к неясности высказываний?</vt:lpstr>
      <vt:lpstr>Как нарушенная логика ожидания превратила задачу в загадку?</vt:lpstr>
      <vt:lpstr>Прокомментируйте уместность объявления в маршрутке</vt:lpstr>
      <vt:lpstr>Какие книги скрываются за этими своеобразными названиями? Кто их автор?</vt:lpstr>
      <vt:lpstr>Какие книги скрываются за этими своеобразными названиями? Кто их втор?</vt:lpstr>
      <vt:lpstr>Благодаря чему становятся выразительными высказывания Никиты Богословского?</vt:lpstr>
      <vt:lpstr>Какие особенности языка делового текста пародируются в рассказе В. Ардова «Суконный язык»?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 как один из государственных языков Республики Беларусь.  Русский язык в международном общении</dc:title>
  <dc:creator>Татьяна</dc:creator>
  <cp:lastModifiedBy>Татьяна</cp:lastModifiedBy>
  <cp:revision>10</cp:revision>
  <dcterms:created xsi:type="dcterms:W3CDTF">2015-09-20T13:27:37Z</dcterms:created>
  <dcterms:modified xsi:type="dcterms:W3CDTF">2016-02-15T19:39:03Z</dcterms:modified>
</cp:coreProperties>
</file>